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71" r:id="rId3"/>
    <p:sldId id="274" r:id="rId4"/>
    <p:sldId id="265" r:id="rId5"/>
    <p:sldId id="281" r:id="rId6"/>
    <p:sldId id="275" r:id="rId7"/>
    <p:sldId id="266" r:id="rId8"/>
    <p:sldId id="282" r:id="rId9"/>
    <p:sldId id="276" r:id="rId10"/>
    <p:sldId id="270" r:id="rId11"/>
    <p:sldId id="283" r:id="rId12"/>
    <p:sldId id="284" r:id="rId13"/>
    <p:sldId id="287" r:id="rId14"/>
    <p:sldId id="288" r:id="rId15"/>
    <p:sldId id="289" r:id="rId16"/>
    <p:sldId id="294" r:id="rId17"/>
    <p:sldId id="291" r:id="rId18"/>
    <p:sldId id="292" r:id="rId19"/>
    <p:sldId id="293" r:id="rId20"/>
    <p:sldId id="285" r:id="rId21"/>
    <p:sldId id="295" r:id="rId22"/>
    <p:sldId id="280" r:id="rId23"/>
  </p:sldIdLst>
  <p:sldSz cx="9144000" cy="5143500" type="screen16x9"/>
  <p:notesSz cx="6858000" cy="9144000"/>
  <p:embeddedFontLst>
    <p:embeddedFont>
      <p:font typeface="10X10" panose="020B0600000101010101" charset="-127"/>
      <p:regular r:id="rId25"/>
    </p:embeddedFont>
    <p:embeddedFont>
      <p:font typeface="10X10 Bold" panose="020B0600000101010101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0868"/>
    <a:srgbClr val="010101"/>
    <a:srgbClr val="E74F52"/>
    <a:srgbClr val="7F7F7F"/>
    <a:srgbClr val="7EB84D"/>
    <a:srgbClr val="FF5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213" autoAdjust="0"/>
  </p:normalViewPr>
  <p:slideViewPr>
    <p:cSldViewPr>
      <p:cViewPr varScale="1">
        <p:scale>
          <a:sx n="151" d="100"/>
          <a:sy n="151" d="100"/>
        </p:scale>
        <p:origin x="456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806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702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673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124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57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69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420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78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886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674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793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545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344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pager.kr/~st07/portfolio/myFavorit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ager.kr/~st07/portfolio/myFavorit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ager.kr/~st07/portfolio/myFavorit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ager.kr/~st07/portfolio/myFavorit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ager.kr/~st07/portfolio/myFavorit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ager.kr/~st07/portfolio/myFavorit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ager.kr/~st07/portfolio/myFavorit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ager.kr/~st07/portfolio/myFavorit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ager.kr/~st07/portfolio/myFavorite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ager.kr/~st07/portfolio/myFavorite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ager.kr/~st07/portfolio/myFavorit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://pager.kr/~st07/portfolio/myFavorit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pager.kr/~st07/portfolio/myFavorite/" TargetMode="Externa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pager.kr/~st07/portfolio/myFavorite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725758" y="1902486"/>
            <a:ext cx="4122034" cy="1029304"/>
            <a:chOff x="3020482" y="1902486"/>
            <a:chExt cx="4122034" cy="1029304"/>
          </a:xfrm>
        </p:grpSpPr>
        <p:sp>
          <p:nvSpPr>
            <p:cNvPr id="4" name="TextBox 3"/>
            <p:cNvSpPr txBox="1"/>
            <p:nvPr/>
          </p:nvSpPr>
          <p:spPr>
            <a:xfrm>
              <a:off x="3321318" y="1902486"/>
              <a:ext cx="169361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MY</a:t>
              </a:r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00868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FAVORITE</a:t>
              </a:r>
              <a:endPara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020482" y="2160468"/>
              <a:ext cx="3761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가니포차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305740" y="2156402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722708" y="2716346"/>
              <a:ext cx="24198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소주를 사랑하는 </a:t>
              </a:r>
              <a:r>
                <a:rPr lang="ko-KR" altLang="en-US" sz="8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박가현</a:t>
              </a:r>
              <a:r>
                <a:rPr lang="ko-KR" altLang="en-US" sz="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 개인프로젝트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2FB5B6-F0D4-43D4-B238-5BC29BCE0F18}"/>
              </a:ext>
            </a:extLst>
          </p:cNvPr>
          <p:cNvSpPr/>
          <p:nvPr/>
        </p:nvSpPr>
        <p:spPr>
          <a:xfrm>
            <a:off x="2195064" y="2964448"/>
            <a:ext cx="4822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10X10 Bold" panose="020B0600000101010101" charset="-127"/>
                <a:ea typeface="10X10 Bold" panose="020B0600000101010101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http://pager.kr/~st07/portfolio/myFavorite/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60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323528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11750" y="134380"/>
            <a:ext cx="89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가니포차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제작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96403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20084-DC6E-48BE-925E-B7DC50DB1ECC}"/>
              </a:ext>
            </a:extLst>
          </p:cNvPr>
          <p:cNvSpPr txBox="1"/>
          <p:nvPr/>
        </p:nvSpPr>
        <p:spPr>
          <a:xfrm>
            <a:off x="226619" y="609068"/>
            <a:ext cx="20162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- </a:t>
            </a:r>
            <a:r>
              <a:rPr lang="ko-KR" altLang="en-US" sz="1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인트로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 페이지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41EA16-716D-4233-A98B-E12D104BD0F2}"/>
              </a:ext>
            </a:extLst>
          </p:cNvPr>
          <p:cNvSpPr txBox="1"/>
          <p:nvPr/>
        </p:nvSpPr>
        <p:spPr>
          <a:xfrm>
            <a:off x="5328084" y="1007900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주요 기능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성인 인증 후 메인 페이지 이동 가능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dirty="0" err="1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정규식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활용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AFD03F-E911-4882-8444-DC4266CD91EB}"/>
              </a:ext>
            </a:extLst>
          </p:cNvPr>
          <p:cNvSpPr/>
          <p:nvPr/>
        </p:nvSpPr>
        <p:spPr>
          <a:xfrm>
            <a:off x="2701757" y="435934"/>
            <a:ext cx="4822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10X10 Bold" panose="020B0600000101010101" charset="-127"/>
                <a:ea typeface="10X10 Bold" panose="020B0600000101010101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http://pager.kr/~st07/portfolio/myFavorite/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4672B2-AFBE-4F50-8C71-BC8E0E111431}"/>
              </a:ext>
            </a:extLst>
          </p:cNvPr>
          <p:cNvSpPr txBox="1"/>
          <p:nvPr/>
        </p:nvSpPr>
        <p:spPr>
          <a:xfrm>
            <a:off x="21237" y="140816"/>
            <a:ext cx="837028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가니포차</a:t>
            </a:r>
            <a:endParaRPr lang="ko-KR" altLang="en-US" sz="9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1BA3E9-F0F6-4A86-ABD5-B10296AAD333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MY</a:t>
            </a:r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FAVORITE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E6BFB5-0258-4A53-82ED-75FAEB770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85" y="970844"/>
            <a:ext cx="4963787" cy="24274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1EB91D4-613E-432C-8DA2-12EC45D5C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728" y="3644891"/>
            <a:ext cx="3045506" cy="12400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44290A-B212-49BE-810D-B93441B4441C}"/>
              </a:ext>
            </a:extLst>
          </p:cNvPr>
          <p:cNvSpPr txBox="1"/>
          <p:nvPr/>
        </p:nvSpPr>
        <p:spPr>
          <a:xfrm>
            <a:off x="5292080" y="3644891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부가 기능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미성년자이거나 잘못된 양식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dirty="0" err="1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알럿창</a:t>
            </a:r>
            <a:r>
              <a:rPr lang="ko-KR" altLang="en-US" dirty="0" err="1">
                <a:solidFill>
                  <a:srgbClr val="010101"/>
                </a:solidFill>
                <a:latin typeface="10X10 Bold" panose="020B0600000101010101" charset="-127"/>
                <a:ea typeface="10X10 Bold" panose="020B0600000101010101" charset="-127"/>
              </a:rPr>
              <a:t>으로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 </a:t>
            </a:r>
            <a:r>
              <a:rPr lang="ko-KR" altLang="en-US" dirty="0">
                <a:solidFill>
                  <a:srgbClr val="010101"/>
                </a:solidFill>
                <a:latin typeface="10X10 Bold" panose="020B0600000101010101" charset="-127"/>
                <a:ea typeface="10X10 Bold" panose="020B0600000101010101" charset="-127"/>
              </a:rPr>
              <a:t>알림</a:t>
            </a:r>
            <a:endParaRPr lang="en-US" altLang="ko-KR" dirty="0">
              <a:solidFill>
                <a:srgbClr val="010101"/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21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323528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11750" y="134380"/>
            <a:ext cx="89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가니포차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제작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96403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20084-DC6E-48BE-925E-B7DC50DB1ECC}"/>
              </a:ext>
            </a:extLst>
          </p:cNvPr>
          <p:cNvSpPr txBox="1"/>
          <p:nvPr/>
        </p:nvSpPr>
        <p:spPr>
          <a:xfrm>
            <a:off x="226619" y="609068"/>
            <a:ext cx="20162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- 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메인 페이지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41EA16-716D-4233-A98B-E12D104BD0F2}"/>
              </a:ext>
            </a:extLst>
          </p:cNvPr>
          <p:cNvSpPr txBox="1"/>
          <p:nvPr/>
        </p:nvSpPr>
        <p:spPr>
          <a:xfrm>
            <a:off x="5292080" y="3363838"/>
            <a:ext cx="43924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주요 기능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메뉴 페이지로</a:t>
            </a:r>
            <a:r>
              <a:rPr lang="en-US" altLang="ko-KR" dirty="0">
                <a:latin typeface="10X10 Bold" panose="020B0600000101010101" charset="-127"/>
                <a:ea typeface="10X10 Bold" panose="020B0600000101010101" charset="-127"/>
              </a:rPr>
              <a:t>, </a:t>
            </a:r>
          </a:p>
          <a:p>
            <a:r>
              <a:rPr lang="en-US" altLang="ko-KR" dirty="0">
                <a:latin typeface="10X10 Bold" panose="020B0600000101010101" charset="-127"/>
                <a:ea typeface="10X10 Bold" panose="020B0600000101010101" charset="-127"/>
              </a:rPr>
              <a:t>	</a:t>
            </a:r>
            <a:r>
              <a:rPr lang="ko-KR" altLang="en-US" sz="1300" dirty="0">
                <a:solidFill>
                  <a:srgbClr val="7EB84D"/>
                </a:solidFill>
                <a:latin typeface="10X10 Bold" panose="020B0600000101010101" charset="-127"/>
                <a:ea typeface="10X10 Bold" panose="020B0600000101010101" charset="-127"/>
              </a:rPr>
              <a:t>기본</a:t>
            </a:r>
            <a:r>
              <a:rPr lang="ko-KR" altLang="en-US" sz="1300" dirty="0">
                <a:latin typeface="10X10 Bold" panose="020B0600000101010101" charset="-127"/>
                <a:ea typeface="10X10 Bold" panose="020B0600000101010101" charset="-127"/>
              </a:rPr>
              <a:t> 소주 </a:t>
            </a:r>
            <a:r>
              <a:rPr lang="en-US" altLang="ko-KR" sz="1300" dirty="0">
                <a:latin typeface="10X10 Bold" panose="020B0600000101010101" charset="-127"/>
                <a:ea typeface="10X10 Bold" panose="020B0600000101010101" charset="-127"/>
              </a:rPr>
              <a:t>: </a:t>
            </a:r>
            <a:r>
              <a:rPr lang="ko-KR" altLang="en-US" sz="1300" dirty="0">
                <a:latin typeface="10X10 Bold" panose="020B0600000101010101" charset="-127"/>
                <a:ea typeface="10X10 Bold" panose="020B0600000101010101" charset="-127"/>
              </a:rPr>
              <a:t>향이 없는 소주 정보</a:t>
            </a:r>
            <a:endParaRPr lang="en-US" altLang="ko-KR" sz="1300" dirty="0">
              <a:latin typeface="10X10 Bold" panose="020B0600000101010101" charset="-127"/>
              <a:ea typeface="10X10 Bold" panose="020B0600000101010101" charset="-127"/>
            </a:endParaRPr>
          </a:p>
          <a:p>
            <a:r>
              <a:rPr lang="en-US" altLang="ko-KR" sz="1300" dirty="0">
                <a:latin typeface="10X10 Bold" panose="020B0600000101010101" charset="-127"/>
                <a:ea typeface="10X10 Bold" panose="020B0600000101010101" charset="-127"/>
              </a:rPr>
              <a:t>	</a:t>
            </a:r>
            <a:r>
              <a:rPr lang="ko-KR" altLang="en-US" sz="1300" dirty="0">
                <a:solidFill>
                  <a:srgbClr val="E74F52"/>
                </a:solidFill>
                <a:latin typeface="10X10 Bold" panose="020B0600000101010101" charset="-127"/>
                <a:ea typeface="10X10 Bold" panose="020B0600000101010101" charset="-127"/>
              </a:rPr>
              <a:t>과일</a:t>
            </a:r>
            <a:r>
              <a:rPr lang="ko-KR" altLang="en-US" sz="1300" dirty="0">
                <a:latin typeface="10X10 Bold" panose="020B0600000101010101" charset="-127"/>
                <a:ea typeface="10X10 Bold" panose="020B0600000101010101" charset="-127"/>
              </a:rPr>
              <a:t> 소주 </a:t>
            </a:r>
            <a:r>
              <a:rPr lang="en-US" altLang="ko-KR" sz="1300" dirty="0">
                <a:latin typeface="10X10 Bold" panose="020B0600000101010101" charset="-127"/>
                <a:ea typeface="10X10 Bold" panose="020B0600000101010101" charset="-127"/>
              </a:rPr>
              <a:t>: </a:t>
            </a:r>
            <a:r>
              <a:rPr lang="ko-KR" altLang="en-US" sz="1300" dirty="0">
                <a:latin typeface="10X10 Bold" panose="020B0600000101010101" charset="-127"/>
                <a:ea typeface="10X10 Bold" panose="020B0600000101010101" charset="-127"/>
              </a:rPr>
              <a:t>향이 있는 소주 정보</a:t>
            </a:r>
            <a:endParaRPr lang="en-US" altLang="ko-KR" sz="1300" dirty="0">
              <a:latin typeface="10X10 Bold" panose="020B0600000101010101" charset="-127"/>
              <a:ea typeface="10X10 Bold" panose="020B0600000101010101" charset="-127"/>
            </a:endParaRPr>
          </a:p>
          <a:p>
            <a:r>
              <a:rPr lang="en-US" altLang="ko-KR" sz="1300" dirty="0">
                <a:latin typeface="10X10 Bold" panose="020B0600000101010101" charset="-127"/>
                <a:ea typeface="10X10 Bold" panose="020B0600000101010101" charset="-127"/>
              </a:rPr>
              <a:t>	</a:t>
            </a:r>
            <a:r>
              <a:rPr lang="ko-KR" altLang="en-US" sz="1300" dirty="0">
                <a:solidFill>
                  <a:srgbClr val="7F7F7F"/>
                </a:solidFill>
                <a:latin typeface="10X10 Bold" panose="020B0600000101010101" charset="-127"/>
                <a:ea typeface="10X10 Bold" panose="020B0600000101010101" charset="-127"/>
              </a:rPr>
              <a:t>추천</a:t>
            </a:r>
            <a:r>
              <a:rPr lang="ko-KR" altLang="en-US" sz="1300" dirty="0">
                <a:latin typeface="10X10 Bold" panose="020B0600000101010101" charset="-127"/>
                <a:ea typeface="10X10 Bold" panose="020B0600000101010101" charset="-127"/>
              </a:rPr>
              <a:t> 소주 </a:t>
            </a:r>
            <a:r>
              <a:rPr lang="en-US" altLang="ko-KR" sz="1300" dirty="0">
                <a:latin typeface="10X10 Bold" panose="020B0600000101010101" charset="-127"/>
                <a:ea typeface="10X10 Bold" panose="020B0600000101010101" charset="-127"/>
              </a:rPr>
              <a:t>: </a:t>
            </a:r>
            <a:r>
              <a:rPr lang="ko-KR" altLang="en-US" sz="1300" dirty="0">
                <a:latin typeface="10X10 Bold" panose="020B0600000101010101" charset="-127"/>
                <a:ea typeface="10X10 Bold" panose="020B0600000101010101" charset="-127"/>
              </a:rPr>
              <a:t>유저의 정보에 따라 소주 추천</a:t>
            </a:r>
            <a:endParaRPr lang="en-US" altLang="ko-KR" sz="1300" dirty="0"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C41A95-540D-412C-B283-14F56D483624}"/>
              </a:ext>
            </a:extLst>
          </p:cNvPr>
          <p:cNvSpPr/>
          <p:nvPr/>
        </p:nvSpPr>
        <p:spPr>
          <a:xfrm>
            <a:off x="2701757" y="435934"/>
            <a:ext cx="4822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10X10 Bold" panose="020B0600000101010101" charset="-127"/>
                <a:ea typeface="10X10 Bold" panose="020B0600000101010101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http://pager.kr/~st07/portfolio/myFavorite/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53B831-3B62-4BF1-ACBD-2A4DC435E750}"/>
              </a:ext>
            </a:extLst>
          </p:cNvPr>
          <p:cNvSpPr txBox="1"/>
          <p:nvPr/>
        </p:nvSpPr>
        <p:spPr>
          <a:xfrm>
            <a:off x="21237" y="140816"/>
            <a:ext cx="837028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가니포차</a:t>
            </a:r>
            <a:endParaRPr lang="ko-KR" altLang="en-US" sz="9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F22DFC-BDC2-4AA1-A64E-D9E62AA88031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MY</a:t>
            </a:r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FAVORITE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85DD69-F951-401B-A5C3-DB15FCFA9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62" y="972715"/>
            <a:ext cx="4962710" cy="24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0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323528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11750" y="134380"/>
            <a:ext cx="89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가니포차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제작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96403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20084-DC6E-48BE-925E-B7DC50DB1ECC}"/>
              </a:ext>
            </a:extLst>
          </p:cNvPr>
          <p:cNvSpPr txBox="1"/>
          <p:nvPr/>
        </p:nvSpPr>
        <p:spPr>
          <a:xfrm>
            <a:off x="226618" y="1059582"/>
            <a:ext cx="26171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- 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정보 페이지 메인 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(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기본 소주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)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98047B-39F1-4A8F-9B6A-E87227956900}"/>
              </a:ext>
            </a:extLst>
          </p:cNvPr>
          <p:cNvSpPr txBox="1"/>
          <p:nvPr/>
        </p:nvSpPr>
        <p:spPr>
          <a:xfrm>
            <a:off x="5401726" y="1221164"/>
            <a:ext cx="43924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주요 기능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r>
              <a:rPr lang="en-US" altLang="ko-KR" dirty="0">
                <a:latin typeface="10X10 Bold" panose="020B0600000101010101" charset="-127"/>
                <a:ea typeface="10X10 Bold" panose="020B0600000101010101" charset="-127"/>
              </a:rPr>
              <a:t>- 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메인 페이지로 이동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소주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종류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메뉴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소주 선택 시 소주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정보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창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en-US" altLang="ko-KR" dirty="0">
                <a:latin typeface="10X10 Bold" panose="020B0600000101010101" charset="-127"/>
                <a:ea typeface="10X10 Bold" panose="020B0600000101010101" charset="-127"/>
              </a:rPr>
              <a:t>JavaScript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에서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객체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를 활용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해당 소주의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부연 정보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메뉴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lvl="1"/>
            <a:r>
              <a:rPr lang="en-US" altLang="ko-KR" dirty="0">
                <a:latin typeface="10X10 Bold" panose="020B0600000101010101" charset="-127"/>
                <a:ea typeface="10X10 Bold" panose="020B0600000101010101" charset="-127"/>
              </a:rPr>
              <a:t>=&gt;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팝업창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으로 구현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E02FE6-9DD6-42EB-887D-8DA8581C2A20}"/>
              </a:ext>
            </a:extLst>
          </p:cNvPr>
          <p:cNvSpPr/>
          <p:nvPr/>
        </p:nvSpPr>
        <p:spPr>
          <a:xfrm>
            <a:off x="2701757" y="435934"/>
            <a:ext cx="4822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10X10 Bold" panose="020B0600000101010101" charset="-127"/>
                <a:ea typeface="10X10 Bold" panose="020B0600000101010101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http://pager.kr/~st07/portfolio/myFavorite/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9AED1F-E812-4736-99C8-8BC5597C9825}"/>
              </a:ext>
            </a:extLst>
          </p:cNvPr>
          <p:cNvSpPr txBox="1"/>
          <p:nvPr/>
        </p:nvSpPr>
        <p:spPr>
          <a:xfrm>
            <a:off x="21237" y="140816"/>
            <a:ext cx="837028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가니포차</a:t>
            </a:r>
            <a:endParaRPr lang="ko-KR" altLang="en-US" sz="9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3A3BBD-FC2A-4D87-AC6F-FB06DB470A80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MY</a:t>
            </a:r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FAVORITE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CAFA4C-17DD-4E5C-969D-559E008EC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62" y="1558942"/>
            <a:ext cx="4962710" cy="2425812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497511A-1556-4336-A1B4-563DA16B63E6}"/>
              </a:ext>
            </a:extLst>
          </p:cNvPr>
          <p:cNvCxnSpPr>
            <a:cxnSpLocks/>
          </p:cNvCxnSpPr>
          <p:nvPr/>
        </p:nvCxnSpPr>
        <p:spPr>
          <a:xfrm flipH="1">
            <a:off x="4716016" y="2217519"/>
            <a:ext cx="64807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B8CCDA3-AEF9-4EF2-B8D2-F876F2BAF1CB}"/>
              </a:ext>
            </a:extLst>
          </p:cNvPr>
          <p:cNvCxnSpPr>
            <a:cxnSpLocks/>
          </p:cNvCxnSpPr>
          <p:nvPr/>
        </p:nvCxnSpPr>
        <p:spPr>
          <a:xfrm flipH="1">
            <a:off x="4151041" y="2793583"/>
            <a:ext cx="121304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26DD0AD-08E8-46E4-AD23-57EBCEDE3D04}"/>
              </a:ext>
            </a:extLst>
          </p:cNvPr>
          <p:cNvCxnSpPr>
            <a:cxnSpLocks/>
          </p:cNvCxnSpPr>
          <p:nvPr/>
        </p:nvCxnSpPr>
        <p:spPr>
          <a:xfrm flipH="1">
            <a:off x="5153609" y="3651870"/>
            <a:ext cx="21047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A49FD36-08CF-4708-9A0A-3A91C3D686F3}"/>
              </a:ext>
            </a:extLst>
          </p:cNvPr>
          <p:cNvCxnSpPr>
            <a:cxnSpLocks/>
          </p:cNvCxnSpPr>
          <p:nvPr/>
        </p:nvCxnSpPr>
        <p:spPr>
          <a:xfrm flipH="1">
            <a:off x="4991591" y="1707654"/>
            <a:ext cx="32403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90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323528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11750" y="134380"/>
            <a:ext cx="89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가니포차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제작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96403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20084-DC6E-48BE-925E-B7DC50DB1ECC}"/>
              </a:ext>
            </a:extLst>
          </p:cNvPr>
          <p:cNvSpPr txBox="1"/>
          <p:nvPr/>
        </p:nvSpPr>
        <p:spPr>
          <a:xfrm>
            <a:off x="226618" y="1059582"/>
            <a:ext cx="31932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- 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정보 페이지 실물사진 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(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기본 소주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)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98047B-39F1-4A8F-9B6A-E87227956900}"/>
              </a:ext>
            </a:extLst>
          </p:cNvPr>
          <p:cNvSpPr txBox="1"/>
          <p:nvPr/>
        </p:nvSpPr>
        <p:spPr>
          <a:xfrm>
            <a:off x="5364088" y="1491630"/>
            <a:ext cx="4392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주요 기능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해당 소주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사진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창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바탕 클릭 시 소주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실물사진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창 닫힘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E02FE6-9DD6-42EB-887D-8DA8581C2A20}"/>
              </a:ext>
            </a:extLst>
          </p:cNvPr>
          <p:cNvSpPr/>
          <p:nvPr/>
        </p:nvSpPr>
        <p:spPr>
          <a:xfrm>
            <a:off x="2701757" y="435934"/>
            <a:ext cx="4822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10X10 Bold" panose="020B0600000101010101" charset="-127"/>
                <a:ea typeface="10X10 Bold" panose="020B0600000101010101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http://pager.kr/~st07/portfolio/myFavorite/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9AED1F-E812-4736-99C8-8BC5597C9825}"/>
              </a:ext>
            </a:extLst>
          </p:cNvPr>
          <p:cNvSpPr txBox="1"/>
          <p:nvPr/>
        </p:nvSpPr>
        <p:spPr>
          <a:xfrm>
            <a:off x="21237" y="140816"/>
            <a:ext cx="837028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가니포차</a:t>
            </a:r>
            <a:endParaRPr lang="ko-KR" altLang="en-US" sz="9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3A3BBD-FC2A-4D87-AC6F-FB06DB470A80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MY</a:t>
            </a:r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FAVORITE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614781-3692-4D9F-AB0D-D2F840915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62" y="1558943"/>
            <a:ext cx="4962710" cy="241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5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323528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11750" y="134380"/>
            <a:ext cx="89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가니포차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제작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96403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20084-DC6E-48BE-925E-B7DC50DB1ECC}"/>
              </a:ext>
            </a:extLst>
          </p:cNvPr>
          <p:cNvSpPr txBox="1"/>
          <p:nvPr/>
        </p:nvSpPr>
        <p:spPr>
          <a:xfrm>
            <a:off x="226618" y="1059582"/>
            <a:ext cx="31932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- 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정보 페이지 </a:t>
            </a:r>
            <a:r>
              <a:rPr lang="ko-KR" altLang="en-US" sz="1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테레비광고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(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기본 소주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)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98047B-39F1-4A8F-9B6A-E87227956900}"/>
              </a:ext>
            </a:extLst>
          </p:cNvPr>
          <p:cNvSpPr txBox="1"/>
          <p:nvPr/>
        </p:nvSpPr>
        <p:spPr>
          <a:xfrm>
            <a:off x="5364088" y="1491630"/>
            <a:ext cx="4392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주요 기능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해당 소주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광고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창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10101"/>
                </a:solidFill>
                <a:latin typeface="10X10 Bold" panose="020B0600000101010101" charset="-127"/>
                <a:ea typeface="10X10 Bold" panose="020B0600000101010101" charset="-127"/>
              </a:rPr>
              <a:t>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여러 개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의 광고를 하단에 배치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객체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활용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바탕 클릭 시 소주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광고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창 닫힘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E02FE6-9DD6-42EB-887D-8DA8581C2A20}"/>
              </a:ext>
            </a:extLst>
          </p:cNvPr>
          <p:cNvSpPr/>
          <p:nvPr/>
        </p:nvSpPr>
        <p:spPr>
          <a:xfrm>
            <a:off x="2701757" y="435934"/>
            <a:ext cx="4822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10X10 Bold" panose="020B0600000101010101" charset="-127"/>
                <a:ea typeface="10X10 Bold" panose="020B0600000101010101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http://pager.kr/~st07/portfolio/myFavorite/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9AED1F-E812-4736-99C8-8BC5597C9825}"/>
              </a:ext>
            </a:extLst>
          </p:cNvPr>
          <p:cNvSpPr txBox="1"/>
          <p:nvPr/>
        </p:nvSpPr>
        <p:spPr>
          <a:xfrm>
            <a:off x="21237" y="140816"/>
            <a:ext cx="837028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가니포차</a:t>
            </a:r>
            <a:endParaRPr lang="ko-KR" altLang="en-US" sz="9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3A3BBD-FC2A-4D87-AC6F-FB06DB470A80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MY</a:t>
            </a:r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FAVORITE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FB0B9C-B1C0-4EC9-8692-EA03DB7CF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62" y="1558943"/>
            <a:ext cx="4962710" cy="241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2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323528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11750" y="134380"/>
            <a:ext cx="89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가니포차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제작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96403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20084-DC6E-48BE-925E-B7DC50DB1ECC}"/>
              </a:ext>
            </a:extLst>
          </p:cNvPr>
          <p:cNvSpPr txBox="1"/>
          <p:nvPr/>
        </p:nvSpPr>
        <p:spPr>
          <a:xfrm>
            <a:off x="226618" y="1059582"/>
            <a:ext cx="31932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- 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정보 페이지 </a:t>
            </a:r>
            <a:r>
              <a:rPr lang="ko-KR" altLang="en-US" sz="1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광고포스타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(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기본 소주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)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98047B-39F1-4A8F-9B6A-E87227956900}"/>
              </a:ext>
            </a:extLst>
          </p:cNvPr>
          <p:cNvSpPr txBox="1"/>
          <p:nvPr/>
        </p:nvSpPr>
        <p:spPr>
          <a:xfrm>
            <a:off x="5364088" y="1491630"/>
            <a:ext cx="4392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주요 기능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해당 소주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포스터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창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10101"/>
                </a:solidFill>
                <a:latin typeface="10X10 Bold" panose="020B0600000101010101" charset="-127"/>
                <a:ea typeface="10X10 Bold" panose="020B0600000101010101" charset="-127"/>
              </a:rPr>
              <a:t>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여러 개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의 포스터를 중간에 배치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객체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활용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바탕 클릭 시 소주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광고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창 닫힘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E02FE6-9DD6-42EB-887D-8DA8581C2A20}"/>
              </a:ext>
            </a:extLst>
          </p:cNvPr>
          <p:cNvSpPr/>
          <p:nvPr/>
        </p:nvSpPr>
        <p:spPr>
          <a:xfrm>
            <a:off x="2701757" y="435934"/>
            <a:ext cx="4822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10X10 Bold" panose="020B0600000101010101" charset="-127"/>
                <a:ea typeface="10X10 Bold" panose="020B0600000101010101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http://pager.kr/~st07/portfolio/myFavorite/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9AED1F-E812-4736-99C8-8BC5597C9825}"/>
              </a:ext>
            </a:extLst>
          </p:cNvPr>
          <p:cNvSpPr txBox="1"/>
          <p:nvPr/>
        </p:nvSpPr>
        <p:spPr>
          <a:xfrm>
            <a:off x="21237" y="140816"/>
            <a:ext cx="837028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가니포차</a:t>
            </a:r>
            <a:endParaRPr lang="ko-KR" altLang="en-US" sz="9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3A3BBD-FC2A-4D87-AC6F-FB06DB470A80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MY</a:t>
            </a:r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FAVORITE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977C7A-D217-44BE-B7CA-F3D26204C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48" y="1558327"/>
            <a:ext cx="4952227" cy="241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9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A71964-BB23-4A46-897C-3CC17F2FF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63" y="1558943"/>
            <a:ext cx="4970968" cy="2425812"/>
          </a:xfrm>
          <a:prstGeom prst="rect">
            <a:avLst/>
          </a:prstGeom>
        </p:spPr>
      </p:pic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323528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11750" y="134380"/>
            <a:ext cx="89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가니포차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제작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96403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20084-DC6E-48BE-925E-B7DC50DB1ECC}"/>
              </a:ext>
            </a:extLst>
          </p:cNvPr>
          <p:cNvSpPr txBox="1"/>
          <p:nvPr/>
        </p:nvSpPr>
        <p:spPr>
          <a:xfrm>
            <a:off x="226618" y="1059582"/>
            <a:ext cx="26171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- 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정보 페이지 메인 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(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과일 소주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)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98047B-39F1-4A8F-9B6A-E87227956900}"/>
              </a:ext>
            </a:extLst>
          </p:cNvPr>
          <p:cNvSpPr txBox="1"/>
          <p:nvPr/>
        </p:nvSpPr>
        <p:spPr>
          <a:xfrm>
            <a:off x="5401726" y="1221164"/>
            <a:ext cx="43924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주요 기능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r>
              <a:rPr lang="en-US" altLang="ko-KR" dirty="0">
                <a:latin typeface="10X10 Bold" panose="020B0600000101010101" charset="-127"/>
                <a:ea typeface="10X10 Bold" panose="020B0600000101010101" charset="-127"/>
              </a:rPr>
              <a:t>- 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메인 페이지로 이동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소주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종류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메뉴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소주 선택 시 소주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정보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창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en-US" altLang="ko-KR" dirty="0">
                <a:latin typeface="10X10 Bold" panose="020B0600000101010101" charset="-127"/>
                <a:ea typeface="10X10 Bold" panose="020B0600000101010101" charset="-127"/>
              </a:rPr>
              <a:t>JavaScript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에서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객체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를 활용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해당 소주의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부연 정보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메뉴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lvl="1"/>
            <a:r>
              <a:rPr lang="en-US" altLang="ko-KR" dirty="0">
                <a:latin typeface="10X10 Bold" panose="020B0600000101010101" charset="-127"/>
                <a:ea typeface="10X10 Bold" panose="020B0600000101010101" charset="-127"/>
              </a:rPr>
              <a:t>=&gt;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팝업창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으로 구현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E02FE6-9DD6-42EB-887D-8DA8581C2A20}"/>
              </a:ext>
            </a:extLst>
          </p:cNvPr>
          <p:cNvSpPr/>
          <p:nvPr/>
        </p:nvSpPr>
        <p:spPr>
          <a:xfrm>
            <a:off x="2701757" y="435934"/>
            <a:ext cx="4822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10X10 Bold" panose="020B0600000101010101" charset="-127"/>
                <a:ea typeface="10X10 Bold" panose="020B0600000101010101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http://pager.kr/~st07/portfolio/myFavorite/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9AED1F-E812-4736-99C8-8BC5597C9825}"/>
              </a:ext>
            </a:extLst>
          </p:cNvPr>
          <p:cNvSpPr txBox="1"/>
          <p:nvPr/>
        </p:nvSpPr>
        <p:spPr>
          <a:xfrm>
            <a:off x="21237" y="140816"/>
            <a:ext cx="837028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가니포차</a:t>
            </a:r>
            <a:endParaRPr lang="ko-KR" altLang="en-US" sz="9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3A3BBD-FC2A-4D87-AC6F-FB06DB470A80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MY</a:t>
            </a:r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FAVORITE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497511A-1556-4336-A1B4-563DA16B63E6}"/>
              </a:ext>
            </a:extLst>
          </p:cNvPr>
          <p:cNvCxnSpPr>
            <a:cxnSpLocks/>
          </p:cNvCxnSpPr>
          <p:nvPr/>
        </p:nvCxnSpPr>
        <p:spPr>
          <a:xfrm flipH="1">
            <a:off x="4716016" y="2217519"/>
            <a:ext cx="64807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B8CCDA3-AEF9-4EF2-B8D2-F876F2BAF1CB}"/>
              </a:ext>
            </a:extLst>
          </p:cNvPr>
          <p:cNvCxnSpPr>
            <a:cxnSpLocks/>
          </p:cNvCxnSpPr>
          <p:nvPr/>
        </p:nvCxnSpPr>
        <p:spPr>
          <a:xfrm flipH="1">
            <a:off x="4151041" y="2793583"/>
            <a:ext cx="121304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26DD0AD-08E8-46E4-AD23-57EBCEDE3D04}"/>
              </a:ext>
            </a:extLst>
          </p:cNvPr>
          <p:cNvCxnSpPr>
            <a:cxnSpLocks/>
          </p:cNvCxnSpPr>
          <p:nvPr/>
        </p:nvCxnSpPr>
        <p:spPr>
          <a:xfrm flipH="1">
            <a:off x="5153609" y="3651870"/>
            <a:ext cx="21047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A49FD36-08CF-4708-9A0A-3A91C3D686F3}"/>
              </a:ext>
            </a:extLst>
          </p:cNvPr>
          <p:cNvCxnSpPr>
            <a:cxnSpLocks/>
          </p:cNvCxnSpPr>
          <p:nvPr/>
        </p:nvCxnSpPr>
        <p:spPr>
          <a:xfrm flipH="1">
            <a:off x="4991591" y="1707654"/>
            <a:ext cx="32403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12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9E21EEE-10E4-4E01-9E66-B1ABD84A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62" y="1558943"/>
            <a:ext cx="4968025" cy="2419256"/>
          </a:xfrm>
          <a:prstGeom prst="rect">
            <a:avLst/>
          </a:prstGeom>
        </p:spPr>
      </p:pic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323528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11750" y="134380"/>
            <a:ext cx="89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가니포차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제작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96403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20084-DC6E-48BE-925E-B7DC50DB1ECC}"/>
              </a:ext>
            </a:extLst>
          </p:cNvPr>
          <p:cNvSpPr txBox="1"/>
          <p:nvPr/>
        </p:nvSpPr>
        <p:spPr>
          <a:xfrm>
            <a:off x="226618" y="1059582"/>
            <a:ext cx="31932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- 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정보 페이지 실물사진 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(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과일 소주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)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98047B-39F1-4A8F-9B6A-E87227956900}"/>
              </a:ext>
            </a:extLst>
          </p:cNvPr>
          <p:cNvSpPr txBox="1"/>
          <p:nvPr/>
        </p:nvSpPr>
        <p:spPr>
          <a:xfrm>
            <a:off x="5364088" y="1491630"/>
            <a:ext cx="4392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주요 기능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해당 소주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사진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창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바탕 클릭 시 소주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실물사진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창 닫힘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E02FE6-9DD6-42EB-887D-8DA8581C2A20}"/>
              </a:ext>
            </a:extLst>
          </p:cNvPr>
          <p:cNvSpPr/>
          <p:nvPr/>
        </p:nvSpPr>
        <p:spPr>
          <a:xfrm>
            <a:off x="2701757" y="435934"/>
            <a:ext cx="4822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10X10 Bold" panose="020B0600000101010101" charset="-127"/>
                <a:ea typeface="10X10 Bold" panose="020B0600000101010101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http://pager.kr/~st07/portfolio/myFavorite/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9AED1F-E812-4736-99C8-8BC5597C9825}"/>
              </a:ext>
            </a:extLst>
          </p:cNvPr>
          <p:cNvSpPr txBox="1"/>
          <p:nvPr/>
        </p:nvSpPr>
        <p:spPr>
          <a:xfrm>
            <a:off x="21237" y="140816"/>
            <a:ext cx="837028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가니포차</a:t>
            </a:r>
            <a:endParaRPr lang="ko-KR" altLang="en-US" sz="9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3A3BBD-FC2A-4D87-AC6F-FB06DB470A80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MY</a:t>
            </a:r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FAVORITE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0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C75E84-9CCB-4990-8D79-1424E0B22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62" y="1557599"/>
            <a:ext cx="4962710" cy="2419257"/>
          </a:xfrm>
          <a:prstGeom prst="rect">
            <a:avLst/>
          </a:prstGeom>
        </p:spPr>
      </p:pic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323528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11750" y="134380"/>
            <a:ext cx="89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가니포차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제작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96403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20084-DC6E-48BE-925E-B7DC50DB1ECC}"/>
              </a:ext>
            </a:extLst>
          </p:cNvPr>
          <p:cNvSpPr txBox="1"/>
          <p:nvPr/>
        </p:nvSpPr>
        <p:spPr>
          <a:xfrm>
            <a:off x="226618" y="1059582"/>
            <a:ext cx="31932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- 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정보 페이지 </a:t>
            </a:r>
            <a:r>
              <a:rPr lang="ko-KR" altLang="en-US" sz="1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테레비광고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(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과일 소주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)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98047B-39F1-4A8F-9B6A-E87227956900}"/>
              </a:ext>
            </a:extLst>
          </p:cNvPr>
          <p:cNvSpPr txBox="1"/>
          <p:nvPr/>
        </p:nvSpPr>
        <p:spPr>
          <a:xfrm>
            <a:off x="5364088" y="1491630"/>
            <a:ext cx="4392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주요 기능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해당 소주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광고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창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10101"/>
                </a:solidFill>
                <a:latin typeface="10X10 Bold" panose="020B0600000101010101" charset="-127"/>
                <a:ea typeface="10X10 Bold" panose="020B0600000101010101" charset="-127"/>
              </a:rPr>
              <a:t>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여러 개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의 광고를 하단에 배치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객체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활용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바탕 클릭 시 소주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광고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창 닫힘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E02FE6-9DD6-42EB-887D-8DA8581C2A20}"/>
              </a:ext>
            </a:extLst>
          </p:cNvPr>
          <p:cNvSpPr/>
          <p:nvPr/>
        </p:nvSpPr>
        <p:spPr>
          <a:xfrm>
            <a:off x="2701757" y="435934"/>
            <a:ext cx="4822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10X10 Bold" panose="020B0600000101010101" charset="-127"/>
                <a:ea typeface="10X10 Bold" panose="020B0600000101010101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http://pager.kr/~st07/portfolio/myFavorite/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9AED1F-E812-4736-99C8-8BC5597C9825}"/>
              </a:ext>
            </a:extLst>
          </p:cNvPr>
          <p:cNvSpPr txBox="1"/>
          <p:nvPr/>
        </p:nvSpPr>
        <p:spPr>
          <a:xfrm>
            <a:off x="21237" y="140816"/>
            <a:ext cx="837028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가니포차</a:t>
            </a:r>
            <a:endParaRPr lang="ko-KR" altLang="en-US" sz="9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3A3BBD-FC2A-4D87-AC6F-FB06DB470A80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MY</a:t>
            </a:r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FAVORITE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287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558494-3889-4E3B-B249-1040574FF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48" y="1558328"/>
            <a:ext cx="4952227" cy="2424474"/>
          </a:xfrm>
          <a:prstGeom prst="rect">
            <a:avLst/>
          </a:prstGeom>
        </p:spPr>
      </p:pic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323528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11750" y="134380"/>
            <a:ext cx="89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가니포차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제작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96403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20084-DC6E-48BE-925E-B7DC50DB1ECC}"/>
              </a:ext>
            </a:extLst>
          </p:cNvPr>
          <p:cNvSpPr txBox="1"/>
          <p:nvPr/>
        </p:nvSpPr>
        <p:spPr>
          <a:xfrm>
            <a:off x="226618" y="1059582"/>
            <a:ext cx="31932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- 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정보 페이지 </a:t>
            </a:r>
            <a:r>
              <a:rPr lang="ko-KR" altLang="en-US" sz="1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광고포스타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(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과일 소주</a:t>
            </a:r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)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98047B-39F1-4A8F-9B6A-E87227956900}"/>
              </a:ext>
            </a:extLst>
          </p:cNvPr>
          <p:cNvSpPr txBox="1"/>
          <p:nvPr/>
        </p:nvSpPr>
        <p:spPr>
          <a:xfrm>
            <a:off x="5364088" y="1491630"/>
            <a:ext cx="4392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주요 기능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해당 소주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포스터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창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10101"/>
                </a:solidFill>
                <a:latin typeface="10X10 Bold" panose="020B0600000101010101" charset="-127"/>
                <a:ea typeface="10X10 Bold" panose="020B0600000101010101" charset="-127"/>
              </a:rPr>
              <a:t>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여러 개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의 포스터를 중간에 배치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객체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활용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바탕 클릭 시 소주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광고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 창 닫힘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E02FE6-9DD6-42EB-887D-8DA8581C2A20}"/>
              </a:ext>
            </a:extLst>
          </p:cNvPr>
          <p:cNvSpPr/>
          <p:nvPr/>
        </p:nvSpPr>
        <p:spPr>
          <a:xfrm>
            <a:off x="2701757" y="435934"/>
            <a:ext cx="4822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10X10 Bold" panose="020B0600000101010101" charset="-127"/>
                <a:ea typeface="10X10 Bold" panose="020B0600000101010101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http://pager.kr/~st07/portfolio/myFavorite/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9AED1F-E812-4736-99C8-8BC5597C9825}"/>
              </a:ext>
            </a:extLst>
          </p:cNvPr>
          <p:cNvSpPr txBox="1"/>
          <p:nvPr/>
        </p:nvSpPr>
        <p:spPr>
          <a:xfrm>
            <a:off x="21237" y="140816"/>
            <a:ext cx="837028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가니포차</a:t>
            </a:r>
            <a:endParaRPr lang="ko-KR" altLang="en-US" sz="9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3A3BBD-FC2A-4D87-AC6F-FB06DB470A80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MY</a:t>
            </a:r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FAVORITE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63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96336" y="3336252"/>
            <a:ext cx="1213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MY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FAVORITE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824810" y="1574524"/>
            <a:ext cx="66711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99592" y="1574524"/>
            <a:ext cx="1789314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899592" y="3291830"/>
            <a:ext cx="6672251" cy="140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06614" y="3291830"/>
            <a:ext cx="1789314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03446" y="1298836"/>
            <a:ext cx="1693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목차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0558" y="1995686"/>
            <a:ext cx="94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01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18770" y="1995686"/>
            <a:ext cx="94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02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26982" y="1995686"/>
            <a:ext cx="94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03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553002" y="1995686"/>
            <a:ext cx="0" cy="9873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580112" y="1995686"/>
            <a:ext cx="0" cy="9873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10476" y="2545027"/>
            <a:ext cx="89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가니포차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소개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43389" y="2483600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일정표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21746" y="2491549"/>
            <a:ext cx="89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가니포차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제작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2493707" y="2339823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417098" y="2339823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335842" y="2339823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70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8FB5DF-E817-4BEE-86B4-1E9923150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972714"/>
            <a:ext cx="3600400" cy="1751394"/>
          </a:xfrm>
          <a:prstGeom prst="rect">
            <a:avLst/>
          </a:prstGeom>
        </p:spPr>
      </p:pic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323528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11750" y="134380"/>
            <a:ext cx="89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가니포차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제작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96403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20084-DC6E-48BE-925E-B7DC50DB1ECC}"/>
              </a:ext>
            </a:extLst>
          </p:cNvPr>
          <p:cNvSpPr txBox="1"/>
          <p:nvPr/>
        </p:nvSpPr>
        <p:spPr>
          <a:xfrm>
            <a:off x="226619" y="609068"/>
            <a:ext cx="20162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- 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추천 페이지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98047B-39F1-4A8F-9B6A-E87227956900}"/>
              </a:ext>
            </a:extLst>
          </p:cNvPr>
          <p:cNvSpPr txBox="1"/>
          <p:nvPr/>
        </p:nvSpPr>
        <p:spPr>
          <a:xfrm>
            <a:off x="4355976" y="1708445"/>
            <a:ext cx="43924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주요 기능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유저가 선호하는 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r>
              <a:rPr lang="en-US" altLang="ko-KR" dirty="0">
                <a:latin typeface="10X10 Bold" panose="020B0600000101010101" charset="-127"/>
                <a:ea typeface="10X10 Bold" panose="020B0600000101010101" charset="-127"/>
              </a:rPr>
              <a:t>    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소주 종류</a:t>
            </a:r>
            <a:r>
              <a:rPr lang="en-US" altLang="ko-KR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,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풍미</a:t>
            </a:r>
            <a:r>
              <a:rPr lang="en-US" altLang="ko-KR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, </a:t>
            </a:r>
            <a:r>
              <a:rPr lang="ko-KR" altLang="en-US" dirty="0" err="1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목넘김</a:t>
            </a:r>
            <a:r>
              <a:rPr lang="en-US" altLang="ko-KR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,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도수 정도</a:t>
            </a:r>
            <a:endParaRPr lang="en-US" altLang="ko-KR" dirty="0">
              <a:solidFill>
                <a:srgbClr val="E00868"/>
              </a:solidFill>
              <a:latin typeface="10X10 Bold" panose="020B0600000101010101" charset="-127"/>
              <a:ea typeface="10X10 Bold" panose="020B0600000101010101" charset="-127"/>
            </a:endParaRPr>
          </a:p>
          <a:p>
            <a:r>
              <a:rPr lang="en-US" altLang="ko-KR" dirty="0">
                <a:latin typeface="10X10 Bold" panose="020B0600000101010101" charset="-127"/>
                <a:ea typeface="10X10 Bold" panose="020B0600000101010101" charset="-127"/>
              </a:rPr>
              <a:t>     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정보를 </a:t>
            </a:r>
            <a:r>
              <a:rPr lang="ko-KR" altLang="en-US" dirty="0" err="1">
                <a:latin typeface="10X10 Bold" panose="020B0600000101010101" charset="-127"/>
                <a:ea typeface="10X10 Bold" panose="020B0600000101010101" charset="-127"/>
              </a:rPr>
              <a:t>입력받음</a:t>
            </a:r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endParaRPr lang="en-US" altLang="ko-KR" dirty="0">
              <a:latin typeface="10X10 Bold" panose="020B0600000101010101" charset="-127"/>
              <a:ea typeface="10X10 Bold" panose="020B0600000101010101" charset="-127"/>
            </a:endParaRPr>
          </a:p>
          <a:p>
            <a:r>
              <a:rPr lang="en-US" altLang="ko-KR" dirty="0">
                <a:latin typeface="10X10 Bold" panose="020B0600000101010101" charset="-127"/>
                <a:ea typeface="10X10 Bold" panose="020B0600000101010101" charset="-127"/>
              </a:rPr>
              <a:t>           =&gt; 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그에 해당하는 소주를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추천</a:t>
            </a:r>
            <a:endParaRPr lang="en-US" altLang="ko-KR" dirty="0">
              <a:solidFill>
                <a:srgbClr val="E00868"/>
              </a:solidFill>
              <a:latin typeface="10X10 Bold" panose="020B0600000101010101" charset="-127"/>
              <a:ea typeface="10X10 Bold" panose="020B0600000101010101" charset="-127"/>
            </a:endParaRPr>
          </a:p>
          <a:p>
            <a:endParaRPr lang="en-US" altLang="ko-KR" dirty="0">
              <a:solidFill>
                <a:srgbClr val="E00868"/>
              </a:solidFill>
              <a:latin typeface="10X10 Bold" panose="020B0600000101010101" charset="-127"/>
              <a:ea typeface="10X10 Bold" panose="020B0600000101010101" charset="-127"/>
            </a:endParaRPr>
          </a:p>
          <a:p>
            <a:r>
              <a:rPr lang="en-US" altLang="ko-KR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- </a:t>
            </a:r>
            <a:r>
              <a:rPr lang="ko-KR" altLang="en-US" dirty="0">
                <a:solidFill>
                  <a:srgbClr val="010101"/>
                </a:solidFill>
                <a:latin typeface="10X10 Bold" panose="020B0600000101010101" charset="-127"/>
                <a:ea typeface="10X10 Bold" panose="020B0600000101010101" charset="-127"/>
              </a:rPr>
              <a:t>상단 </a:t>
            </a:r>
            <a:r>
              <a:rPr lang="en-US" altLang="ko-KR" dirty="0">
                <a:solidFill>
                  <a:srgbClr val="010101"/>
                </a:solidFill>
                <a:latin typeface="10X10 Bold" panose="020B0600000101010101" charset="-127"/>
                <a:ea typeface="10X10 Bold" panose="020B0600000101010101" charset="-127"/>
              </a:rPr>
              <a:t>‘</a:t>
            </a:r>
            <a:r>
              <a:rPr lang="ko-KR" altLang="en-US" dirty="0">
                <a:solidFill>
                  <a:srgbClr val="010101"/>
                </a:solidFill>
                <a:latin typeface="10X10 Bold" panose="020B0600000101010101" charset="-127"/>
                <a:ea typeface="10X10 Bold" panose="020B0600000101010101" charset="-127"/>
              </a:rPr>
              <a:t>가니 포차</a:t>
            </a:r>
            <a:r>
              <a:rPr lang="en-US" altLang="ko-KR" dirty="0">
                <a:solidFill>
                  <a:srgbClr val="010101"/>
                </a:solidFill>
                <a:latin typeface="10X10 Bold" panose="020B0600000101010101" charset="-127"/>
                <a:ea typeface="10X10 Bold" panose="020B0600000101010101" charset="-127"/>
              </a:rPr>
              <a:t>’ </a:t>
            </a:r>
            <a:r>
              <a:rPr lang="ko-KR" altLang="en-US" dirty="0" err="1">
                <a:solidFill>
                  <a:srgbClr val="010101"/>
                </a:solidFill>
                <a:latin typeface="10X10 Bold" panose="020B0600000101010101" charset="-127"/>
                <a:ea typeface="10X10 Bold" panose="020B0600000101010101" charset="-127"/>
              </a:rPr>
              <a:t>클릭시</a:t>
            </a:r>
            <a:r>
              <a:rPr lang="ko-KR" altLang="en-US" dirty="0">
                <a:solidFill>
                  <a:srgbClr val="010101"/>
                </a:solidFill>
                <a:latin typeface="10X10 Bold" panose="020B0600000101010101" charset="-127"/>
                <a:ea typeface="10X10 Bold" panose="020B0600000101010101" charset="-127"/>
              </a:rPr>
              <a:t>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메인 화면으로 이동</a:t>
            </a:r>
            <a:endParaRPr lang="en-US" altLang="ko-KR" dirty="0">
              <a:solidFill>
                <a:srgbClr val="E00868"/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52FC1C-4CB5-4B8F-BBAC-D3046C1D54D1}"/>
              </a:ext>
            </a:extLst>
          </p:cNvPr>
          <p:cNvSpPr/>
          <p:nvPr/>
        </p:nvSpPr>
        <p:spPr>
          <a:xfrm>
            <a:off x="2701757" y="435934"/>
            <a:ext cx="4822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10X10 Bold" panose="020B0600000101010101" charset="-127"/>
                <a:ea typeface="10X10 Bold" panose="020B0600000101010101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http://pager.kr/~st07/portfolio/myFavorite/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AB9B83-B819-4984-A938-894C8D18D3F5}"/>
              </a:ext>
            </a:extLst>
          </p:cNvPr>
          <p:cNvSpPr txBox="1"/>
          <p:nvPr/>
        </p:nvSpPr>
        <p:spPr>
          <a:xfrm>
            <a:off x="21237" y="140816"/>
            <a:ext cx="837028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가니포차</a:t>
            </a:r>
            <a:endParaRPr lang="ko-KR" altLang="en-US" sz="9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881875-E9FF-4EBB-BB62-4B9A0C9A7E4F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MY</a:t>
            </a:r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FAVORITE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4E666D-0137-4D8C-9A57-BBF4144F2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34" y="2901579"/>
            <a:ext cx="3587376" cy="17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9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51AE4F-7E44-474F-99CC-E7B363EC6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4" y="2901580"/>
            <a:ext cx="3587376" cy="17534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64FD98-9910-4A55-B1B8-82F607DBA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35" y="975930"/>
            <a:ext cx="3600400" cy="1756981"/>
          </a:xfrm>
          <a:prstGeom prst="rect">
            <a:avLst/>
          </a:prstGeom>
        </p:spPr>
      </p:pic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323528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11750" y="134380"/>
            <a:ext cx="89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가니포차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제작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96403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20084-DC6E-48BE-925E-B7DC50DB1ECC}"/>
              </a:ext>
            </a:extLst>
          </p:cNvPr>
          <p:cNvSpPr txBox="1"/>
          <p:nvPr/>
        </p:nvSpPr>
        <p:spPr>
          <a:xfrm>
            <a:off x="226618" y="609068"/>
            <a:ext cx="32652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- 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추천 페이지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98047B-39F1-4A8F-9B6A-E87227956900}"/>
              </a:ext>
            </a:extLst>
          </p:cNvPr>
          <p:cNvSpPr txBox="1"/>
          <p:nvPr/>
        </p:nvSpPr>
        <p:spPr>
          <a:xfrm>
            <a:off x="4067944" y="1530257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해당하는 소주 추천이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없을 경우</a:t>
            </a:r>
            <a:endParaRPr lang="en-US" altLang="ko-KR" dirty="0">
              <a:solidFill>
                <a:srgbClr val="E00868"/>
              </a:solidFill>
              <a:latin typeface="10X10 Bold" panose="020B0600000101010101" charset="-127"/>
              <a:ea typeface="10X10 Bold" panose="020B0600000101010101" charset="-127"/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dirty="0">
                <a:solidFill>
                  <a:srgbClr val="010101"/>
                </a:solidFill>
                <a:latin typeface="10X10 Bold" panose="020B0600000101010101" charset="-127"/>
                <a:ea typeface="10X10 Bold" panose="020B0600000101010101" charset="-127"/>
              </a:rPr>
              <a:t>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객체 사용</a:t>
            </a:r>
            <a:endParaRPr lang="en-US" altLang="ko-KR" dirty="0">
              <a:solidFill>
                <a:srgbClr val="E00868"/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52FC1C-4CB5-4B8F-BBAC-D3046C1D54D1}"/>
              </a:ext>
            </a:extLst>
          </p:cNvPr>
          <p:cNvSpPr/>
          <p:nvPr/>
        </p:nvSpPr>
        <p:spPr>
          <a:xfrm>
            <a:off x="2701757" y="435934"/>
            <a:ext cx="4822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10X10 Bold" panose="020B0600000101010101" charset="-127"/>
                <a:ea typeface="10X10 Bold" panose="020B0600000101010101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http://pager.kr/~st07/portfolio/myFavorite/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AB9B83-B819-4984-A938-894C8D18D3F5}"/>
              </a:ext>
            </a:extLst>
          </p:cNvPr>
          <p:cNvSpPr txBox="1"/>
          <p:nvPr/>
        </p:nvSpPr>
        <p:spPr>
          <a:xfrm>
            <a:off x="21237" y="140816"/>
            <a:ext cx="837028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가니포차</a:t>
            </a:r>
            <a:endParaRPr lang="ko-KR" altLang="en-US" sz="9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881875-E9FF-4EBB-BB62-4B9A0C9A7E4F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MY</a:t>
            </a:r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FAVORITE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6B900A-A785-4A1D-95C6-A80BF3674E3D}"/>
              </a:ext>
            </a:extLst>
          </p:cNvPr>
          <p:cNvSpPr txBox="1"/>
          <p:nvPr/>
        </p:nvSpPr>
        <p:spPr>
          <a:xfrm>
            <a:off x="4067944" y="3455141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해당하는 소주 추천이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있을 경우</a:t>
            </a:r>
            <a:endParaRPr lang="en-US" altLang="ko-KR" dirty="0">
              <a:solidFill>
                <a:srgbClr val="E00868"/>
              </a:solidFill>
              <a:latin typeface="10X10 Bold" panose="020B0600000101010101" charset="-127"/>
              <a:ea typeface="10X10 Bold" panose="020B0600000101010101" charset="-127"/>
            </a:endParaRP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dirty="0">
                <a:solidFill>
                  <a:srgbClr val="010101"/>
                </a:solidFill>
                <a:latin typeface="10X10 Bold" panose="020B0600000101010101" charset="-127"/>
                <a:ea typeface="10X10 Bold" panose="020B0600000101010101" charset="-127"/>
              </a:rPr>
              <a:t> 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객체 사용</a:t>
            </a:r>
            <a:endParaRPr lang="en-US" altLang="ko-KR" dirty="0">
              <a:solidFill>
                <a:srgbClr val="E00868"/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2410599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38260" y="2427734"/>
            <a:ext cx="1693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감사합니다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20143" y="2235236"/>
            <a:ext cx="614671" cy="354092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71717-2BE1-4925-9F77-7F3E1AD7F2EB}"/>
              </a:ext>
            </a:extLst>
          </p:cNvPr>
          <p:cNvSpPr txBox="1"/>
          <p:nvPr/>
        </p:nvSpPr>
        <p:spPr>
          <a:xfrm>
            <a:off x="3206406" y="2243068"/>
            <a:ext cx="84214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가니</a:t>
            </a:r>
            <a:endParaRPr lang="en-US" altLang="ko-KR" sz="9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  <a:p>
            <a:pPr algn="ctr"/>
            <a:r>
              <a:rPr lang="ko-KR" altLang="en-US" sz="9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포차</a:t>
            </a:r>
          </a:p>
        </p:txBody>
      </p:sp>
    </p:spTree>
    <p:extLst>
      <p:ext uri="{BB962C8B-B14F-4D97-AF65-F5344CB8AC3E}">
        <p14:creationId xmlns:p14="http://schemas.microsoft.com/office/powerpoint/2010/main" val="275489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16016" y="2470428"/>
            <a:ext cx="9361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가니포차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 소개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237" y="140816"/>
            <a:ext cx="837028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가니포차</a:t>
            </a:r>
            <a:endParaRPr lang="ko-KR" altLang="en-US" sz="9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11750" y="123494"/>
            <a:ext cx="89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가니포차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65763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MY</a:t>
            </a:r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FAVORITE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1EE3A-BD85-48AC-808E-CEA22503BDD8}"/>
              </a:ext>
            </a:extLst>
          </p:cNvPr>
          <p:cNvSpPr txBox="1"/>
          <p:nvPr/>
        </p:nvSpPr>
        <p:spPr>
          <a:xfrm>
            <a:off x="2844187" y="85361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유명 술 브랜드 </a:t>
            </a:r>
            <a:r>
              <a:rPr lang="en-US" altLang="ko-KR" dirty="0">
                <a:latin typeface="10X10 Bold" panose="020B0600000101010101" charset="-127"/>
                <a:ea typeface="10X10 Bold" panose="020B0600000101010101" charset="-127"/>
              </a:rPr>
              <a:t>‘</a:t>
            </a:r>
            <a:r>
              <a:rPr lang="ko-KR" altLang="en-US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하이트 진로</a:t>
            </a:r>
            <a:r>
              <a:rPr lang="en-US" altLang="ko-KR" dirty="0">
                <a:latin typeface="10X10 Bold" panose="020B0600000101010101" charset="-127"/>
                <a:ea typeface="10X10 Bold" panose="020B0600000101010101" charset="-127"/>
              </a:rPr>
              <a:t>’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를 알아보자</a:t>
            </a:r>
            <a:r>
              <a:rPr lang="en-US" altLang="ko-KR" dirty="0">
                <a:latin typeface="10X10 Bold" panose="020B0600000101010101" charset="-127"/>
                <a:ea typeface="10X10 Bold" panose="020B0600000101010101" charset="-127"/>
              </a:rPr>
              <a:t>!</a:t>
            </a:r>
            <a:endParaRPr lang="ko-KR" altLang="en-US" dirty="0">
              <a:latin typeface="10X10 Bold" panose="020B0600000101010101" charset="-127"/>
              <a:ea typeface="10X10 Bold" panose="020B0600000101010101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777FFA6-38F9-46BA-8695-59F253E61B1D}"/>
              </a:ext>
            </a:extLst>
          </p:cNvPr>
          <p:cNvCxnSpPr>
            <a:cxnSpLocks/>
          </p:cNvCxnSpPr>
          <p:nvPr/>
        </p:nvCxnSpPr>
        <p:spPr>
          <a:xfrm>
            <a:off x="4896415" y="1222942"/>
            <a:ext cx="0" cy="4227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70681A4-46BC-4F02-96AF-AF3AD2BA4526}"/>
              </a:ext>
            </a:extLst>
          </p:cNvPr>
          <p:cNvCxnSpPr>
            <a:cxnSpLocks/>
          </p:cNvCxnSpPr>
          <p:nvPr/>
        </p:nvCxnSpPr>
        <p:spPr>
          <a:xfrm flipH="1">
            <a:off x="3387019" y="1645698"/>
            <a:ext cx="261988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B08419B-75EC-4E0F-9A5F-97170543B0BE}"/>
              </a:ext>
            </a:extLst>
          </p:cNvPr>
          <p:cNvCxnSpPr>
            <a:cxnSpLocks/>
          </p:cNvCxnSpPr>
          <p:nvPr/>
        </p:nvCxnSpPr>
        <p:spPr>
          <a:xfrm>
            <a:off x="3387019" y="1645698"/>
            <a:ext cx="0" cy="4227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0FABDDD-DD1B-4C13-B6F9-9A2565C974BB}"/>
              </a:ext>
            </a:extLst>
          </p:cNvPr>
          <p:cNvCxnSpPr>
            <a:cxnSpLocks/>
          </p:cNvCxnSpPr>
          <p:nvPr/>
        </p:nvCxnSpPr>
        <p:spPr>
          <a:xfrm>
            <a:off x="6006907" y="1645698"/>
            <a:ext cx="0" cy="4227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하이트진로 소주에 대한 이미지 검색결과">
            <a:extLst>
              <a:ext uri="{FF2B5EF4-FFF2-40B4-BE49-F238E27FC236}">
                <a16:creationId xmlns:a16="http://schemas.microsoft.com/office/drawing/2014/main" id="{FFF9611C-4C39-4473-BA58-8CE7A04B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151" y="2581802"/>
            <a:ext cx="1489944" cy="159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하이트진로 과일소주에 대한 이미지 검색결과">
            <a:extLst>
              <a:ext uri="{FF2B5EF4-FFF2-40B4-BE49-F238E27FC236}">
                <a16:creationId xmlns:a16="http://schemas.microsoft.com/office/drawing/2014/main" id="{6D0D516E-249B-43CD-ACB3-0BF4B1418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63" y="2525897"/>
            <a:ext cx="1276002" cy="170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858666E-F741-49D9-B205-8239ACD5F24D}"/>
              </a:ext>
            </a:extLst>
          </p:cNvPr>
          <p:cNvSpPr txBox="1"/>
          <p:nvPr/>
        </p:nvSpPr>
        <p:spPr>
          <a:xfrm>
            <a:off x="2810955" y="2132227"/>
            <a:ext cx="1152128" cy="369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EB84D"/>
                </a:solidFill>
                <a:latin typeface="10X10 Bold" panose="020B0600000101010101" charset="-127"/>
                <a:ea typeface="10X10 Bold" panose="020B0600000101010101" charset="-127"/>
              </a:rPr>
              <a:t>일반</a:t>
            </a:r>
            <a:r>
              <a:rPr lang="ko-KR" altLang="en-US" dirty="0">
                <a:solidFill>
                  <a:srgbClr val="7F7F7F"/>
                </a:solidFill>
                <a:latin typeface="10X10 Bold" panose="020B0600000101010101" charset="-127"/>
                <a:ea typeface="10X10 Bold" panose="020B0600000101010101" charset="-127"/>
              </a:rPr>
              <a:t> 소주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5C33AF-E501-48A9-95C1-01081C60B1F3}"/>
              </a:ext>
            </a:extLst>
          </p:cNvPr>
          <p:cNvSpPr txBox="1"/>
          <p:nvPr/>
        </p:nvSpPr>
        <p:spPr>
          <a:xfrm>
            <a:off x="5430843" y="2112522"/>
            <a:ext cx="1152128" cy="369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74F52"/>
                </a:solidFill>
                <a:latin typeface="10X10 Bold" panose="020B0600000101010101" charset="-127"/>
                <a:ea typeface="10X10 Bold" panose="020B0600000101010101" charset="-127"/>
              </a:rPr>
              <a:t>과일</a:t>
            </a:r>
            <a:r>
              <a:rPr lang="ko-KR" altLang="en-US" dirty="0">
                <a:solidFill>
                  <a:srgbClr val="7F7F7F"/>
                </a:solidFill>
                <a:latin typeface="10X10 Bold" panose="020B0600000101010101" charset="-127"/>
                <a:ea typeface="10X10 Bold" panose="020B0600000101010101" charset="-127"/>
              </a:rPr>
              <a:t> 소주</a:t>
            </a:r>
          </a:p>
        </p:txBody>
      </p:sp>
    </p:spTree>
    <p:extLst>
      <p:ext uri="{BB962C8B-B14F-4D97-AF65-F5344CB8AC3E}">
        <p14:creationId xmlns:p14="http://schemas.microsoft.com/office/powerpoint/2010/main" val="166494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237" y="140816"/>
            <a:ext cx="837028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가니포차</a:t>
            </a:r>
            <a:endParaRPr lang="ko-KR" altLang="en-US" sz="9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11750" y="123494"/>
            <a:ext cx="899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가니포차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65763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MY</a:t>
            </a:r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FAVORITE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1EE3A-BD85-48AC-808E-CEA22503BDD8}"/>
              </a:ext>
            </a:extLst>
          </p:cNvPr>
          <p:cNvSpPr txBox="1"/>
          <p:nvPr/>
        </p:nvSpPr>
        <p:spPr>
          <a:xfrm>
            <a:off x="2339752" y="1275606"/>
            <a:ext cx="4896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그럼</a:t>
            </a:r>
            <a:r>
              <a:rPr lang="en-US" altLang="ko-KR" dirty="0">
                <a:latin typeface="10X10 Bold" panose="020B0600000101010101" charset="-127"/>
                <a:ea typeface="10X10 Bold" panose="020B0600000101010101" charset="-127"/>
              </a:rPr>
              <a:t>, </a:t>
            </a:r>
            <a:r>
              <a:rPr lang="ko-KR" altLang="en-US" dirty="0">
                <a:solidFill>
                  <a:srgbClr val="7EB84D"/>
                </a:solidFill>
                <a:latin typeface="10X10 Bold" panose="020B0600000101010101" charset="-127"/>
                <a:ea typeface="10X10 Bold" panose="020B0600000101010101" charset="-127"/>
              </a:rPr>
              <a:t>무슨 소주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가 있고</a:t>
            </a:r>
            <a:r>
              <a:rPr lang="en-US" altLang="ko-KR" dirty="0">
                <a:latin typeface="10X10 Bold" panose="020B0600000101010101" charset="-127"/>
                <a:ea typeface="10X10 Bold" panose="020B0600000101010101" charset="-127"/>
              </a:rPr>
              <a:t> </a:t>
            </a:r>
            <a:r>
              <a:rPr lang="ko-KR" altLang="en-US" dirty="0">
                <a:solidFill>
                  <a:srgbClr val="7EB84D"/>
                </a:solidFill>
                <a:latin typeface="10X10 Bold" panose="020B0600000101010101" charset="-127"/>
                <a:ea typeface="10X10 Bold" panose="020B0600000101010101" charset="-127"/>
              </a:rPr>
              <a:t>나에게 맞는 소주</a:t>
            </a:r>
            <a:r>
              <a:rPr lang="ko-KR" altLang="en-US" dirty="0">
                <a:latin typeface="10X10 Bold" panose="020B0600000101010101" charset="-127"/>
                <a:ea typeface="10X10 Bold" panose="020B0600000101010101" charset="-127"/>
              </a:rPr>
              <a:t>는 </a:t>
            </a:r>
            <a:r>
              <a:rPr lang="ko-KR" altLang="en-US" dirty="0" err="1">
                <a:latin typeface="10X10 Bold" panose="020B0600000101010101" charset="-127"/>
                <a:ea typeface="10X10 Bold" panose="020B0600000101010101" charset="-127"/>
              </a:rPr>
              <a:t>뭘까요</a:t>
            </a:r>
            <a:r>
              <a:rPr lang="en-US" altLang="ko-KR" dirty="0">
                <a:latin typeface="10X10 Bold" panose="020B0600000101010101" charset="-127"/>
                <a:ea typeface="10X10 Bold" panose="020B0600000101010101" charset="-127"/>
              </a:rPr>
              <a:t>?</a:t>
            </a:r>
            <a:endParaRPr lang="ko-KR" altLang="en-US" dirty="0"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D8E7AA-E50E-4D28-9922-5E7DA8783968}"/>
              </a:ext>
            </a:extLst>
          </p:cNvPr>
          <p:cNvSpPr txBox="1"/>
          <p:nvPr/>
        </p:nvSpPr>
        <p:spPr>
          <a:xfrm>
            <a:off x="2123728" y="2383864"/>
            <a:ext cx="34563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10X10 Bold" panose="020B0600000101010101" charset="-127"/>
                <a:ea typeface="10X10 Bold" panose="020B0600000101010101" charset="-127"/>
              </a:rPr>
              <a:t>= </a:t>
            </a:r>
            <a:r>
              <a:rPr lang="ko-KR" altLang="en-US" sz="5000" dirty="0">
                <a:solidFill>
                  <a:schemeClr val="tx2">
                    <a:lumMod val="50000"/>
                  </a:schemeClr>
                </a:solidFill>
                <a:latin typeface="10X10 Bold" panose="020B0600000101010101" charset="-127"/>
                <a:ea typeface="10X10 Bold" panose="020B0600000101010101" charset="-127"/>
              </a:rPr>
              <a:t>가니</a:t>
            </a:r>
            <a:r>
              <a:rPr lang="ko-KR" altLang="en-US" sz="5000" dirty="0">
                <a:latin typeface="10X10 Bold" panose="020B0600000101010101" charset="-127"/>
                <a:ea typeface="10X10 Bold" panose="020B0600000101010101" charset="-127"/>
              </a:rPr>
              <a:t> </a:t>
            </a:r>
            <a:r>
              <a:rPr lang="ko-KR" altLang="en-US" sz="5000" dirty="0">
                <a:solidFill>
                  <a:srgbClr val="E00868"/>
                </a:solidFill>
                <a:latin typeface="10X10 Bold" panose="020B0600000101010101" charset="-127"/>
                <a:ea typeface="10X10 Bold" panose="020B0600000101010101" charset="-127"/>
              </a:rPr>
              <a:t>포차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6443CF-AF0A-4ACE-8CA6-3B366DCD27E8}"/>
              </a:ext>
            </a:extLst>
          </p:cNvPr>
          <p:cNvSpPr txBox="1"/>
          <p:nvPr/>
        </p:nvSpPr>
        <p:spPr>
          <a:xfrm>
            <a:off x="5292080" y="274158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0X10 Bold" panose="020B0600000101010101" charset="-127"/>
                <a:ea typeface="10X10 Bold" panose="020B0600000101010101" charset="-127"/>
              </a:rPr>
              <a:t>에 놀러 오세요</a:t>
            </a:r>
            <a:r>
              <a:rPr lang="en-US" altLang="ko-KR" sz="2000" dirty="0">
                <a:latin typeface="10X10 Bold" panose="020B0600000101010101" charset="-127"/>
                <a:ea typeface="10X10 Bold" panose="020B0600000101010101" charset="-127"/>
              </a:rPr>
              <a:t>!</a:t>
            </a:r>
            <a:endParaRPr lang="ko-KR" altLang="en-US" sz="2000" dirty="0">
              <a:latin typeface="10X10 Bold" panose="020B0600000101010101" charset="-127"/>
              <a:ea typeface="10X10 Bold" panose="020B0600000101010101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E9A008-8EA0-4CE5-9A30-07F58CDD9721}"/>
              </a:ext>
            </a:extLst>
          </p:cNvPr>
          <p:cNvSpPr txBox="1"/>
          <p:nvPr/>
        </p:nvSpPr>
        <p:spPr>
          <a:xfrm>
            <a:off x="1907704" y="2165518"/>
            <a:ext cx="58841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7F7F7F"/>
                </a:solidFill>
                <a:latin typeface="10X10 Bold" panose="020B0600000101010101" charset="-127"/>
                <a:ea typeface="10X10 Bold" panose="020B0600000101010101" charset="-127"/>
              </a:rPr>
              <a:t>하이트 진로의 소주에 대한 정보와 각자 성향에 맞는 소주를 추천해주는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CA8FF7-5DD2-4CB2-8580-8F92258C7738}"/>
              </a:ext>
            </a:extLst>
          </p:cNvPr>
          <p:cNvSpPr txBox="1"/>
          <p:nvPr/>
        </p:nvSpPr>
        <p:spPr>
          <a:xfrm>
            <a:off x="1475657" y="3965718"/>
            <a:ext cx="62546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E74F52"/>
                </a:solidFill>
                <a:latin typeface="10X10 Bold" panose="020B0600000101010101" charset="-127"/>
                <a:ea typeface="10X10 Bold" panose="020B0600000101010101" charset="-127"/>
              </a:rPr>
              <a:t>객체 지향 프로그래밍을 중심으로 제작</a:t>
            </a:r>
            <a:r>
              <a:rPr lang="en-US" altLang="ko-KR" sz="3000" dirty="0">
                <a:solidFill>
                  <a:srgbClr val="E74F52"/>
                </a:solidFill>
                <a:latin typeface="10X10 Bold" panose="020B0600000101010101" charset="-127"/>
                <a:ea typeface="10X10 Bold" panose="020B0600000101010101" charset="-127"/>
              </a:rPr>
              <a:t>!</a:t>
            </a:r>
            <a:endParaRPr lang="ko-KR" altLang="en-US" sz="3000" dirty="0">
              <a:solidFill>
                <a:srgbClr val="E74F52"/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8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2410599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76056" y="2464609"/>
            <a:ext cx="13462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일정표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47864" y="2196609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365124" y="2222009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02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2" y="145266"/>
            <a:ext cx="77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일정표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901CE4-0094-47BE-A179-D5E5A3732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013" y="915566"/>
            <a:ext cx="6053974" cy="3683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FB7709-FE65-48A7-BC2E-1BEE47A75A90}"/>
              </a:ext>
            </a:extLst>
          </p:cNvPr>
          <p:cNvSpPr txBox="1"/>
          <p:nvPr/>
        </p:nvSpPr>
        <p:spPr>
          <a:xfrm>
            <a:off x="21237" y="140816"/>
            <a:ext cx="837028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가니포차</a:t>
            </a:r>
            <a:endParaRPr lang="ko-KR" altLang="en-US" sz="9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98A74-16C5-48AE-AEB4-BFB8463FD795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MY</a:t>
            </a:r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FAVORITE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29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2" y="145266"/>
            <a:ext cx="777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일정표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88C4F3-A4DE-43BE-A4D3-4F3329FD4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698" y="937145"/>
            <a:ext cx="6053974" cy="3665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F75912-5B8E-4CDC-995A-5334F974B011}"/>
              </a:ext>
            </a:extLst>
          </p:cNvPr>
          <p:cNvSpPr txBox="1"/>
          <p:nvPr/>
        </p:nvSpPr>
        <p:spPr>
          <a:xfrm>
            <a:off x="21237" y="140816"/>
            <a:ext cx="837028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가니포차</a:t>
            </a:r>
            <a:endParaRPr lang="ko-KR" altLang="en-US" sz="9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E3DB3-F119-4DA2-BCF7-98240F89D882}"/>
              </a:ext>
            </a:extLst>
          </p:cNvPr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MY</a:t>
            </a:r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FAVORITE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596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2410599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72000" y="2464609"/>
            <a:ext cx="20162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가니포차</a:t>
            </a:r>
            <a:r>
              <a:rPr lang="ko-KR" altLang="en-US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 제작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47864" y="2196609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365124" y="2222009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03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21BD5E-7811-4B61-9906-177E9C082F02}"/>
              </a:ext>
            </a:extLst>
          </p:cNvPr>
          <p:cNvSpPr/>
          <p:nvPr/>
        </p:nvSpPr>
        <p:spPr>
          <a:xfrm>
            <a:off x="2195064" y="2964448"/>
            <a:ext cx="4822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10X10 Bold" panose="020B0600000101010101" charset="-127"/>
                <a:ea typeface="10X10 Bold" panose="020B0600000101010101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http://pager.kr/~st07/portfolio/myFavorite/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10X10 Bold" panose="020B0600000101010101" charset="-127"/>
              <a:ea typeface="10X10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26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662</Words>
  <Application>Microsoft Office PowerPoint</Application>
  <PresentationFormat>화면 슬라이드 쇼(16:9)</PresentationFormat>
  <Paragraphs>207</Paragraphs>
  <Slides>22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10X10 Bold</vt:lpstr>
      <vt:lpstr>a가을소풍B</vt:lpstr>
      <vt:lpstr>10X10</vt:lpstr>
      <vt:lpstr>Symbol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가현 박</cp:lastModifiedBy>
  <cp:revision>78</cp:revision>
  <dcterms:created xsi:type="dcterms:W3CDTF">2015-03-17T10:14:13Z</dcterms:created>
  <dcterms:modified xsi:type="dcterms:W3CDTF">2019-11-01T01:44:44Z</dcterms:modified>
</cp:coreProperties>
</file>